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10693400" cy="7561263"/>
  <p:notesSz cx="6858000" cy="994727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9"/>
    <a:srgbClr val="8D8C90"/>
    <a:srgbClr val="504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8" d="100"/>
          <a:sy n="78" d="100"/>
        </p:scale>
        <p:origin x="-1272" y="-72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6"/>
        <p:guide pos="6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DB54A-1599-4D2F-A9FD-EA461ACA667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73BAAD6-BCB7-458D-80F9-A4F8B2A900D8}">
      <dgm:prSet custT="1"/>
      <dgm:spPr/>
      <dgm:t>
        <a:bodyPr/>
        <a:lstStyle/>
        <a:p>
          <a:pPr rtl="0"/>
          <a:r>
            <a:rPr lang="ru-RU" sz="2200" b="1" dirty="0" smtClean="0"/>
            <a:t>Интернет-сервис «Личный кабинет налогоплательщика для физических лиц»</a:t>
          </a:r>
          <a:endParaRPr lang="ru-RU" sz="2200" b="1" dirty="0"/>
        </a:p>
      </dgm:t>
    </dgm:pt>
    <dgm:pt modelId="{ABF3E967-62F4-42CC-BD51-C873F99BB9B1}" type="parTrans" cxnId="{85EC9980-1D0D-4B9B-B9EF-00243FF25AD7}">
      <dgm:prSet/>
      <dgm:spPr/>
      <dgm:t>
        <a:bodyPr/>
        <a:lstStyle/>
        <a:p>
          <a:endParaRPr lang="ru-RU"/>
        </a:p>
      </dgm:t>
    </dgm:pt>
    <dgm:pt modelId="{3944FC96-A77D-4BE3-9151-F98354BA654F}" type="sibTrans" cxnId="{85EC9980-1D0D-4B9B-B9EF-00243FF25AD7}">
      <dgm:prSet/>
      <dgm:spPr/>
      <dgm:t>
        <a:bodyPr/>
        <a:lstStyle/>
        <a:p>
          <a:endParaRPr lang="ru-RU"/>
        </a:p>
      </dgm:t>
    </dgm:pt>
    <dgm:pt modelId="{778DEE9A-91E4-4CB6-94C5-EEB88A130262}" type="pres">
      <dgm:prSet presAssocID="{576DB54A-1599-4D2F-A9FD-EA461ACA66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CB12E0-D1F5-4D22-933C-9C3218EC2208}" type="pres">
      <dgm:prSet presAssocID="{373BAAD6-BCB7-458D-80F9-A4F8B2A900D8}" presName="parentText" presStyleLbl="node1" presStyleIdx="0" presStyleCnt="1" custLinFactNeighborX="-233" custLinFactNeighborY="340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7CEF23-5C16-4436-8D7D-4B6CAA9546D9}" type="presOf" srcId="{576DB54A-1599-4D2F-A9FD-EA461ACA6679}" destId="{778DEE9A-91E4-4CB6-94C5-EEB88A130262}" srcOrd="0" destOrd="0" presId="urn:microsoft.com/office/officeart/2005/8/layout/vList2"/>
    <dgm:cxn modelId="{85EC9980-1D0D-4B9B-B9EF-00243FF25AD7}" srcId="{576DB54A-1599-4D2F-A9FD-EA461ACA6679}" destId="{373BAAD6-BCB7-458D-80F9-A4F8B2A900D8}" srcOrd="0" destOrd="0" parTransId="{ABF3E967-62F4-42CC-BD51-C873F99BB9B1}" sibTransId="{3944FC96-A77D-4BE3-9151-F98354BA654F}"/>
    <dgm:cxn modelId="{10F9C0F3-2745-41EF-BDC6-677632AF35CF}" type="presOf" srcId="{373BAAD6-BCB7-458D-80F9-A4F8B2A900D8}" destId="{FACB12E0-D1F5-4D22-933C-9C3218EC2208}" srcOrd="0" destOrd="0" presId="urn:microsoft.com/office/officeart/2005/8/layout/vList2"/>
    <dgm:cxn modelId="{B8CE4ACC-17D2-4B34-BB42-6ABCC3265282}" type="presParOf" srcId="{778DEE9A-91E4-4CB6-94C5-EEB88A130262}" destId="{FACB12E0-D1F5-4D22-933C-9C3218EC220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B12E0-D1F5-4D22-933C-9C3218EC2208}">
      <dsp:nvSpPr>
        <dsp:cNvPr id="0" name=""/>
        <dsp:cNvSpPr/>
      </dsp:nvSpPr>
      <dsp:spPr>
        <a:xfrm>
          <a:off x="0" y="18024"/>
          <a:ext cx="9867105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Интернет-сервис «Личный кабинет налогоплательщика для физических лиц»</a:t>
          </a:r>
          <a:endParaRPr lang="ru-RU" sz="2200" b="1" kern="1200" dirty="0"/>
        </a:p>
      </dsp:txBody>
      <dsp:txXfrm>
        <a:off x="31984" y="50008"/>
        <a:ext cx="9803137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2163" y="746125"/>
            <a:ext cx="52736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62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1574"/>
            <a:ext cx="10691812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2005" y="3708623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5" y="1771650"/>
            <a:ext cx="8561139" cy="5324475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0363" indent="3175">
              <a:defRPr>
                <a:latin typeface="+mj-lt"/>
              </a:defRPr>
            </a:lvl2pPr>
            <a:lvl3pPr marL="628650" indent="-260350">
              <a:tabLst/>
              <a:defRPr>
                <a:latin typeface="+mj-lt"/>
              </a:defRPr>
            </a:lvl3pPr>
            <a:lvl4pPr marL="0" indent="360363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930876" y="5652839"/>
            <a:ext cx="1080120" cy="4154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62026" y="552451"/>
            <a:ext cx="8580438" cy="1219199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52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5" y="1771650"/>
            <a:ext cx="8561139" cy="5324475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3538" indent="0">
              <a:defRPr>
                <a:latin typeface="+mj-lt"/>
              </a:defRPr>
            </a:lvl2pPr>
            <a:lvl3pPr marL="628650" indent="-260350">
              <a:defRPr>
                <a:latin typeface="+mj-lt"/>
              </a:defRPr>
            </a:lvl3pPr>
            <a:lvl4pPr marL="0" indent="360363">
              <a:defRPr>
                <a:latin typeface="+mj-lt"/>
              </a:defRPr>
            </a:lvl4pPr>
            <a:lvl5pPr marL="143510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961196" y="552451"/>
            <a:ext cx="8581267" cy="1219199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5" y="3781425"/>
            <a:ext cx="8561139" cy="3314700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58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4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5" y="1771650"/>
            <a:ext cx="4297420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5" y="2397901"/>
            <a:ext cx="4297420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1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1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55245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78975" y="6474804"/>
            <a:ext cx="663575" cy="720080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12" y="540271"/>
            <a:ext cx="8588251" cy="122413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4212" y="1764295"/>
            <a:ext cx="8588251" cy="533183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4550" y="6660951"/>
            <a:ext cx="724718" cy="69662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1043056" rtl="0" eaLnBrk="1" latinLnBrk="0" hangingPunct="1">
        <a:lnSpc>
          <a:spcPts val="5200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538" indent="0" algn="l" defTabSz="1043056" rtl="0" eaLnBrk="1" latinLnBrk="0" hangingPunct="1">
        <a:spcBef>
          <a:spcPct val="20000"/>
        </a:spcBef>
        <a:buFont typeface="+mj-lt"/>
        <a:buNone/>
        <a:defRPr sz="36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538" indent="0" algn="l" defTabSz="1043056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788" indent="-260350" algn="l" defTabSz="1043056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363" algn="just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5100" indent="0" algn="l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lk2.service.nalog.ru/lk/object.html" TargetMode="External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0" t="8549" r="1511" b="62054"/>
          <a:stretch/>
        </p:blipFill>
        <p:spPr bwMode="auto">
          <a:xfrm>
            <a:off x="512268" y="1526650"/>
            <a:ext cx="9884887" cy="1512118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1602284" y="3060501"/>
            <a:ext cx="576064" cy="2433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06540" y="4068663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99518" y="5232548"/>
            <a:ext cx="3321422" cy="1015663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DINCyr-Medium" panose="02000503030000020004" pitchFamily="2" charset="-52"/>
              </a:rPr>
              <a:t>Для просмотра сведений о начислениях по налогам перейдите в </a:t>
            </a:r>
            <a:r>
              <a:rPr lang="ru-RU" sz="1000" dirty="0" smtClean="0">
                <a:latin typeface="DINCyr-Medium" panose="02000503030000020004" pitchFamily="2" charset="-52"/>
              </a:rPr>
              <a:t>раздел. </a:t>
            </a:r>
            <a:r>
              <a:rPr lang="ru-RU" sz="1000" dirty="0">
                <a:latin typeface="DINCyr-Medium" panose="02000503030000020004" pitchFamily="2" charset="-52"/>
              </a:rPr>
              <a:t>Указанный раздел также позволяет просмотреть сформированные инспекциями налоговые уведомления и оплатить начисления (в режиме онлайн или сформировав платежный </a:t>
            </a:r>
            <a:r>
              <a:rPr lang="ru-RU" sz="1000" dirty="0" smtClean="0">
                <a:latin typeface="DINCyr-Medium" panose="02000503030000020004" pitchFamily="2" charset="-52"/>
              </a:rPr>
              <a:t>документ).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164" y="3303839"/>
            <a:ext cx="2736304" cy="17851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DINCyr-Medium" panose="02000503030000020004" pitchFamily="2" charset="-52"/>
              </a:rPr>
              <a:t>Для просмотра информации об объектах налогообложения (недвижимом имуществе, земельных участках и транспортных средствах) перейдите в </a:t>
            </a:r>
            <a:r>
              <a:rPr lang="ru-RU" sz="1000" dirty="0" smtClean="0">
                <a:latin typeface="DINCyr-Medium" panose="02000503030000020004" pitchFamily="2" charset="-52"/>
              </a:rPr>
              <a:t>раздел.( сведения о снятых с учета объектов налогообложения </a:t>
            </a:r>
            <a:r>
              <a:rPr lang="ru-RU" sz="1000" strike="sngStrike" dirty="0" smtClean="0">
                <a:latin typeface="DINCyr-Medium" panose="02000503030000020004" pitchFamily="2" charset="-52"/>
              </a:rPr>
              <a:t>вычеркнуто</a:t>
            </a:r>
            <a:r>
              <a:rPr lang="ru-RU" sz="1000" dirty="0" smtClean="0">
                <a:latin typeface="DINCyr-Medium" panose="02000503030000020004" pitchFamily="2" charset="-52"/>
              </a:rPr>
              <a:t>).</a:t>
            </a:r>
          </a:p>
          <a:p>
            <a:r>
              <a:rPr lang="ru-RU" sz="1000" dirty="0" smtClean="0">
                <a:latin typeface="DINCyr-Medium" panose="02000503030000020004" pitchFamily="2" charset="-52"/>
              </a:rPr>
              <a:t>Если в объектах налогообложения Вы нашли ошибки – сообщить можно в несколько кликов:</a:t>
            </a:r>
          </a:p>
          <a:p>
            <a:r>
              <a:rPr lang="ru-RU" sz="1000" dirty="0">
                <a:latin typeface="DINCyr-Medium" panose="02000503030000020004" pitchFamily="2" charset="-52"/>
                <a:hlinkClick r:id="rId4"/>
              </a:rPr>
              <a:t>Отправить в ИФНС заявление на уточнение информации об объектах</a:t>
            </a:r>
            <a:r>
              <a:rPr lang="ru-RU" sz="1000" dirty="0" smtClean="0">
                <a:latin typeface="DINCyr-Medium" panose="02000503030000020004" pitchFamily="2" charset="-52"/>
              </a:rPr>
              <a:t> 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cxnSp>
        <p:nvCxnSpPr>
          <p:cNvPr id="30" name="Соединительная линия уступом 29"/>
          <p:cNvCxnSpPr/>
          <p:nvPr/>
        </p:nvCxnSpPr>
        <p:spPr>
          <a:xfrm rot="5400000" flipH="1" flipV="1">
            <a:off x="2432597" y="3996630"/>
            <a:ext cx="2160290" cy="288032"/>
          </a:xfrm>
          <a:prstGeom prst="bentConnector3">
            <a:avLst>
              <a:gd name="adj1" fmla="val 48677"/>
            </a:avLst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484265" y="4428703"/>
            <a:ext cx="1970447" cy="553998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DINCyr-Medium" panose="02000503030000020004" pitchFamily="2" charset="-52"/>
              </a:rPr>
              <a:t>Сведения об уплаченных суммах доступны для просмотра в </a:t>
            </a:r>
            <a:r>
              <a:rPr lang="ru-RU" sz="1000" dirty="0" smtClean="0">
                <a:latin typeface="DINCyr-Medium" panose="02000503030000020004" pitchFamily="2" charset="-52"/>
              </a:rPr>
              <a:t>разделе: 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4122564" y="3060501"/>
            <a:ext cx="0" cy="136820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4363740" y="3544444"/>
            <a:ext cx="2639144" cy="40011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DINCyr-Medium" panose="02000503030000020004" pitchFamily="2" charset="-52"/>
              </a:rPr>
              <a:t>Для просмотра сведений о переплате и задолженности перейдите в </a:t>
            </a:r>
            <a:r>
              <a:rPr lang="ru-RU" sz="1000" dirty="0" smtClean="0">
                <a:latin typeface="DINCyr-Medium" panose="02000503030000020004" pitchFamily="2" charset="-52"/>
              </a:rPr>
              <a:t>раздел: 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cxnSp>
        <p:nvCxnSpPr>
          <p:cNvPr id="43" name="Прямая со стрелкой 42"/>
          <p:cNvCxnSpPr>
            <a:stCxn id="41" idx="0"/>
          </p:cNvCxnSpPr>
          <p:nvPr/>
        </p:nvCxnSpPr>
        <p:spPr>
          <a:xfrm flipH="1" flipV="1">
            <a:off x="5670674" y="3060501"/>
            <a:ext cx="12638" cy="48394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282804" y="5292799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986661" y="5628778"/>
            <a:ext cx="3816424" cy="1631216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/>
              <a:t> </a:t>
            </a:r>
            <a:r>
              <a:rPr lang="ru-RU" sz="1000" dirty="0" smtClean="0">
                <a:latin typeface="DINCyr-Medium" panose="02000503030000020004" pitchFamily="2" charset="-52"/>
              </a:rPr>
              <a:t>в данном разделе можно: 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DINCyr-Medium" panose="02000503030000020004" pitchFamily="2" charset="-52"/>
              </a:rPr>
              <a:t>скачать программу </a:t>
            </a:r>
            <a:r>
              <a:rPr lang="ru-RU" sz="1000" dirty="0">
                <a:latin typeface="DINCyr-Medium" panose="02000503030000020004" pitchFamily="2" charset="-52"/>
              </a:rPr>
              <a:t>по заполнению декларации по налогу на доходы физических лиц по форме № </a:t>
            </a:r>
            <a:r>
              <a:rPr lang="ru-RU" sz="1000" dirty="0" smtClean="0">
                <a:latin typeface="DINCyr-Medium" panose="02000503030000020004" pitchFamily="2" charset="-52"/>
              </a:rPr>
              <a:t>3-НДФЛ;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DINCyr-Medium" panose="02000503030000020004" pitchFamily="2" charset="-52"/>
              </a:rPr>
              <a:t>заполнить </a:t>
            </a:r>
            <a:r>
              <a:rPr lang="ru-RU" sz="1000" dirty="0">
                <a:latin typeface="DINCyr-Medium" panose="02000503030000020004" pitchFamily="2" charset="-52"/>
              </a:rPr>
              <a:t>декларацию по форме № 3-НДФЛ в режиме </a:t>
            </a:r>
            <a:r>
              <a:rPr lang="ru-RU" sz="1000" dirty="0" smtClean="0">
                <a:latin typeface="DINCyr-Medium" panose="02000503030000020004" pitchFamily="2" charset="-52"/>
              </a:rPr>
              <a:t>онлайн;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DINCyr-Medium" panose="02000503030000020004" pitchFamily="2" charset="-52"/>
              </a:rPr>
              <a:t> направить </a:t>
            </a:r>
            <a:r>
              <a:rPr lang="ru-RU" sz="1000" dirty="0">
                <a:latin typeface="DINCyr-Medium" panose="02000503030000020004" pitchFamily="2" charset="-52"/>
              </a:rPr>
              <a:t>в налоговую инспекцию декларацию по форме № 3-НДФЛ в электронном виде, подписанную электронной подписью </a:t>
            </a:r>
            <a:r>
              <a:rPr lang="ru-RU" sz="1000" dirty="0" smtClean="0">
                <a:latin typeface="DINCyr-Medium" panose="02000503030000020004" pitchFamily="2" charset="-52"/>
              </a:rPr>
              <a:t>налогоплательщика;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DINCyr-Medium" panose="02000503030000020004" pitchFamily="2" charset="-52"/>
              </a:rPr>
              <a:t> </a:t>
            </a:r>
            <a:r>
              <a:rPr lang="ru-RU" sz="1000" dirty="0">
                <a:latin typeface="DINCyr-Medium" panose="02000503030000020004" pitchFamily="2" charset="-52"/>
              </a:rPr>
              <a:t>отслеживать статус налоговой проверки декларации, представленной в инспекцию.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6665390" y="3060501"/>
            <a:ext cx="668337" cy="256827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7827846" y="3162105"/>
            <a:ext cx="2623765" cy="707886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/>
              <a:t>сформированные инспекциями налоговые уведомления, а также обращения, направленные в налоговые органы с помощью </a:t>
            </a:r>
            <a:r>
              <a:rPr lang="ru-RU" sz="1000" dirty="0" smtClean="0"/>
              <a:t>сервиса ,содержаться в разделе:</a:t>
            </a:r>
            <a:endParaRPr lang="ru-RU" sz="1000" dirty="0"/>
          </a:p>
        </p:txBody>
      </p:sp>
      <p:cxnSp>
        <p:nvCxnSpPr>
          <p:cNvPr id="64" name="Прямая со стрелкой 63"/>
          <p:cNvCxnSpPr>
            <a:stCxn id="62" idx="0"/>
          </p:cNvCxnSpPr>
          <p:nvPr/>
        </p:nvCxnSpPr>
        <p:spPr>
          <a:xfrm flipH="1" flipV="1">
            <a:off x="8867436" y="2983921"/>
            <a:ext cx="272293" cy="17818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7148661" y="3997816"/>
            <a:ext cx="2974032" cy="707886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DINCyr-Medium" panose="02000503030000020004" pitchFamily="2" charset="-52"/>
              </a:rPr>
              <a:t>Здесь вы сможете уточнить свои персональные данные, подтвердить</a:t>
            </a:r>
            <a:r>
              <a:rPr lang="en-US" sz="1000" dirty="0" smtClean="0">
                <a:latin typeface="DINCyr-Medium" panose="02000503030000020004" pitchFamily="2" charset="-52"/>
              </a:rPr>
              <a:t> </a:t>
            </a:r>
            <a:r>
              <a:rPr lang="ru-RU" sz="1000" dirty="0" smtClean="0">
                <a:latin typeface="DINCyr-Medium" panose="02000503030000020004" pitchFamily="2" charset="-52"/>
              </a:rPr>
              <a:t>свой </a:t>
            </a:r>
          </a:p>
          <a:p>
            <a:r>
              <a:rPr lang="en-US" sz="1000" dirty="0" smtClean="0">
                <a:latin typeface="DINCyr-Medium" panose="02000503030000020004" pitchFamily="2" charset="-52"/>
              </a:rPr>
              <a:t>e-mail</a:t>
            </a:r>
            <a:r>
              <a:rPr lang="ru-RU" sz="1000" dirty="0" smtClean="0">
                <a:latin typeface="DINCyr-Medium" panose="02000503030000020004" pitchFamily="2" charset="-52"/>
              </a:rPr>
              <a:t>, для отправки сообщений на Вашу электронную почту.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231804" y="4782646"/>
            <a:ext cx="3097784" cy="40011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latin typeface="DINCyr-Medium" panose="02000503030000020004" pitchFamily="2" charset="-52"/>
              </a:rPr>
              <a:t>направить запрос в налоговые органы </a:t>
            </a:r>
            <a:r>
              <a:rPr lang="ru-RU" sz="1000" dirty="0" smtClean="0">
                <a:latin typeface="DINCyr-Medium" panose="02000503030000020004" pitchFamily="2" charset="-52"/>
              </a:rPr>
              <a:t> можно в разделе:</a:t>
            </a:r>
            <a:endParaRPr lang="ru-RU" sz="1000" dirty="0">
              <a:latin typeface="DINCyr-Medium" panose="02000503030000020004" pitchFamily="2" charset="-52"/>
            </a:endParaRPr>
          </a:p>
        </p:txBody>
      </p:sp>
      <p:cxnSp>
        <p:nvCxnSpPr>
          <p:cNvPr id="102" name="Соединительная линия уступом 101"/>
          <p:cNvCxnSpPr/>
          <p:nvPr/>
        </p:nvCxnSpPr>
        <p:spPr>
          <a:xfrm rot="10800000">
            <a:off x="9540632" y="2239788"/>
            <a:ext cx="992432" cy="576064"/>
          </a:xfrm>
          <a:prstGeom prst="bentConnector3">
            <a:avLst>
              <a:gd name="adj1" fmla="val 47543"/>
            </a:avLst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ная линия уступом 105"/>
          <p:cNvCxnSpPr/>
          <p:nvPr/>
        </p:nvCxnSpPr>
        <p:spPr>
          <a:xfrm rot="5400000" flipH="1" flipV="1">
            <a:off x="9435219" y="3666927"/>
            <a:ext cx="1923871" cy="252025"/>
          </a:xfrm>
          <a:prstGeom prst="bentConnector3">
            <a:avLst>
              <a:gd name="adj1" fmla="val 39227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Соединительная линия уступом 111"/>
          <p:cNvCxnSpPr/>
          <p:nvPr/>
        </p:nvCxnSpPr>
        <p:spPr>
          <a:xfrm rot="5400000" flipH="1" flipV="1">
            <a:off x="6990253" y="2994663"/>
            <a:ext cx="1621087" cy="334883"/>
          </a:xfrm>
          <a:prstGeom prst="bentConnector3">
            <a:avLst>
              <a:gd name="adj1" fmla="val 53761"/>
            </a:avLst>
          </a:prstGeom>
          <a:ln w="28575">
            <a:solidFill>
              <a:srgbClr val="005A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46300" y="684287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4256999860"/>
              </p:ext>
            </p:extLst>
          </p:nvPr>
        </p:nvGraphicFramePr>
        <p:xfrm>
          <a:off x="522164" y="468263"/>
          <a:ext cx="9867106" cy="67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22164" y="441459"/>
            <a:ext cx="4674144" cy="6507525"/>
          </a:xfrm>
        </p:spPr>
        <p:txBody>
          <a:bodyPr>
            <a:normAutofit lnSpcReduction="10000"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DIN Pro Medium" pitchFamily="50" charset="0"/>
              </a:rPr>
              <a:t>В «Личный кабинет налогоплательщика» поступает информация из баз данных всех налоговых инспекций России-где бы не находилось Ваше имущество, земельный участок или транспорт.</a:t>
            </a:r>
          </a:p>
          <a:p>
            <a:endParaRPr lang="ru-RU" sz="1400" dirty="0">
              <a:solidFill>
                <a:schemeClr val="tx1"/>
              </a:solidFill>
              <a:latin typeface="DIN Pro Medium" pitchFamily="50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DIN Pro Medium" pitchFamily="50" charset="0"/>
              </a:rPr>
              <a:t>Для того чтобы подключить услугу, достаточно подать заявление в любой налоговый орган на территории России, вне зависимости от того, где Вы прописаны. Помимо собственноручно заполненного </a:t>
            </a:r>
            <a:r>
              <a:rPr lang="ru-RU" sz="1400" dirty="0" smtClean="0">
                <a:latin typeface="DIN Pro Medium" pitchFamily="50" charset="0"/>
              </a:rPr>
              <a:t>заявления</a:t>
            </a:r>
            <a:r>
              <a:rPr lang="ru-RU" sz="1400" dirty="0" smtClean="0">
                <a:solidFill>
                  <a:schemeClr val="tx1"/>
                </a:solidFill>
                <a:latin typeface="DIN Pro Medium" pitchFamily="50" charset="0"/>
              </a:rPr>
              <a:t> Вам понадобиться паспорт гражданина Российской Федерации и Свидетельство о постановке на учет в налоговом органе(ИНН) При обращении в инспекцию по месту учета –</a:t>
            </a:r>
            <a:r>
              <a:rPr lang="ru-RU" sz="1400" dirty="0" smtClean="0">
                <a:latin typeface="DIN Pro Medium" pitchFamily="50" charset="0"/>
              </a:rPr>
              <a:t>только паспорт</a:t>
            </a:r>
            <a:r>
              <a:rPr lang="ru-RU" sz="1400" dirty="0" smtClean="0">
                <a:solidFill>
                  <a:schemeClr val="tx1"/>
                </a:solidFill>
                <a:latin typeface="DIN Pro Medium" pitchFamily="50" charset="0"/>
              </a:rPr>
              <a:t>.</a:t>
            </a:r>
          </a:p>
          <a:p>
            <a:endParaRPr lang="ru-RU" sz="1400" dirty="0" smtClean="0">
              <a:solidFill>
                <a:schemeClr val="tx1"/>
              </a:solidFill>
              <a:latin typeface="DIN Pro Medium" pitchFamily="50" charset="0"/>
            </a:endParaRPr>
          </a:p>
          <a:p>
            <a:pPr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  <a:latin typeface="DIN Pro Medium" pitchFamily="50" charset="0"/>
              </a:rPr>
              <a:t>Вам будет присвоен логин и пароль, который необходимо сменить  при первом входе</a:t>
            </a:r>
            <a:r>
              <a:rPr lang="ru-RU" sz="2900" dirty="0" smtClean="0">
                <a:solidFill>
                  <a:schemeClr val="tx1"/>
                </a:solidFill>
                <a:latin typeface="DIN Pro Medium" pitchFamily="50" charset="0"/>
              </a:rPr>
              <a:t>.</a:t>
            </a:r>
          </a:p>
          <a:p>
            <a:pPr>
              <a:lnSpc>
                <a:spcPct val="110000"/>
              </a:lnSpc>
            </a:pPr>
            <a:endParaRPr lang="ru-RU" sz="2900" dirty="0">
              <a:latin typeface="DIN Pro Medium" pitchFamily="50" charset="0"/>
            </a:endParaRPr>
          </a:p>
          <a:p>
            <a:endParaRPr lang="ru-RU" sz="2900" dirty="0" smtClean="0">
              <a:latin typeface="DIN Pro Medium" pitchFamily="50" charset="0"/>
            </a:endParaRPr>
          </a:p>
          <a:p>
            <a:endParaRPr lang="ru-RU" sz="2900" dirty="0">
              <a:latin typeface="DIN Pro Medium" pitchFamily="50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DIN Pro Medium" pitchFamily="50" charset="0"/>
              </a:rPr>
              <a:t>УФНС России по Самарской области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DIN Pro Medium" pitchFamily="50" charset="0"/>
              </a:rPr>
              <a:t>443110 </a:t>
            </a:r>
            <a:r>
              <a:rPr lang="ru-RU" sz="1200" dirty="0" err="1" smtClean="0">
                <a:solidFill>
                  <a:schemeClr val="tx1"/>
                </a:solidFill>
                <a:latin typeface="DIN Pro Medium" pitchFamily="50" charset="0"/>
              </a:rPr>
              <a:t>г.Самара</a:t>
            </a:r>
            <a:r>
              <a:rPr lang="ru-RU" sz="1200" dirty="0" smtClean="0">
                <a:solidFill>
                  <a:schemeClr val="tx1"/>
                </a:solidFill>
                <a:latin typeface="DIN Pro Medium" pitchFamily="50" charset="0"/>
              </a:rPr>
              <a:t>, ул.Циолковского,9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DIN Pro Medium" pitchFamily="50" charset="0"/>
              </a:rPr>
              <a:t>(846)279-41-31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  <a:latin typeface="DIN Pro Medium" pitchFamily="50" charset="0"/>
              </a:rPr>
              <a:t>www.nalog.ru</a:t>
            </a:r>
            <a:endParaRPr lang="ru-RU" sz="1200" dirty="0" smtClean="0">
              <a:solidFill>
                <a:schemeClr val="tx1"/>
              </a:solidFill>
              <a:latin typeface="DIN Pro Medium" pitchFamily="50" charset="0"/>
            </a:endParaRPr>
          </a:p>
          <a:p>
            <a:endParaRPr lang="ru-RU" sz="4800" dirty="0">
              <a:latin typeface="DIN Pro Medium" pitchFamily="50" charset="0"/>
            </a:endParaRPr>
          </a:p>
          <a:p>
            <a:endParaRPr lang="ru-RU" sz="11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279958" y="1764407"/>
            <a:ext cx="4531238" cy="518457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DIN Pro Medium" pitchFamily="50" charset="0"/>
              </a:rPr>
              <a:t>Личный кабинет налогоплательщика для физических лиц</a:t>
            </a:r>
          </a:p>
          <a:p>
            <a:endParaRPr lang="en-US" sz="1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6570836" y="509859"/>
            <a:ext cx="3950419" cy="78691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1600" dirty="0" smtClean="0"/>
              <a:t>Управление федеральной налоговой</a:t>
            </a:r>
            <a:br>
              <a:rPr lang="ru-RU" sz="1600" dirty="0" smtClean="0"/>
            </a:br>
            <a:r>
              <a:rPr lang="ru-RU" sz="1600" dirty="0" smtClean="0"/>
              <a:t> службы по Самарской области  </a:t>
            </a:r>
            <a:br>
              <a:rPr lang="ru-RU" sz="1600" dirty="0" smtClean="0"/>
            </a:br>
            <a:endParaRPr lang="ru-RU" sz="1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820" y="2433118"/>
            <a:ext cx="3384375" cy="489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748" y="441459"/>
            <a:ext cx="854075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103900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261</TotalTime>
  <Words>344</Words>
  <Application>Microsoft Office PowerPoint</Application>
  <PresentationFormat>Произвольный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Present_FNS2012_A4</vt:lpstr>
      <vt:lpstr>Презентация PowerPoint</vt:lpstr>
      <vt:lpstr>Управление федеральной налоговой  службы по Самарской области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Валерьевна Головкова</dc:creator>
  <cp:lastModifiedBy>Оксана Валерьевна Головкова</cp:lastModifiedBy>
  <cp:revision>22</cp:revision>
  <cp:lastPrinted>2014-12-23T06:17:22Z</cp:lastPrinted>
  <dcterms:created xsi:type="dcterms:W3CDTF">2014-03-03T08:47:13Z</dcterms:created>
  <dcterms:modified xsi:type="dcterms:W3CDTF">2015-04-28T10:42:08Z</dcterms:modified>
</cp:coreProperties>
</file>